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3"/>
  </p:notesMasterIdLst>
  <p:handoutMasterIdLst>
    <p:handoutMasterId r:id="rId24"/>
  </p:handoutMasterIdLst>
  <p:sldIdLst>
    <p:sldId id="299" r:id="rId2"/>
    <p:sldId id="325" r:id="rId3"/>
    <p:sldId id="300" r:id="rId4"/>
    <p:sldId id="379" r:id="rId5"/>
    <p:sldId id="380" r:id="rId6"/>
    <p:sldId id="378" r:id="rId7"/>
    <p:sldId id="381" r:id="rId8"/>
    <p:sldId id="382" r:id="rId9"/>
    <p:sldId id="391" r:id="rId10"/>
    <p:sldId id="383" r:id="rId11"/>
    <p:sldId id="384" r:id="rId12"/>
    <p:sldId id="392" r:id="rId13"/>
    <p:sldId id="385" r:id="rId14"/>
    <p:sldId id="386" r:id="rId15"/>
    <p:sldId id="393" r:id="rId16"/>
    <p:sldId id="394" r:id="rId17"/>
    <p:sldId id="321" r:id="rId18"/>
    <p:sldId id="387" r:id="rId19"/>
    <p:sldId id="388" r:id="rId20"/>
    <p:sldId id="389" r:id="rId21"/>
    <p:sldId id="390"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3957" autoAdjust="0"/>
  </p:normalViewPr>
  <p:slideViewPr>
    <p:cSldViewPr>
      <p:cViewPr varScale="1">
        <p:scale>
          <a:sx n="117" d="100"/>
          <a:sy n="117" d="100"/>
        </p:scale>
        <p:origin x="23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8E5EDDA7-3EA9-44DA-9B69-591BFFCFF9DF}" type="slidenum">
              <a:rPr lang="en-US"/>
              <a:pPr>
                <a:defRPr/>
              </a:pPr>
              <a:t>‹#›</a:t>
            </a:fld>
            <a:endParaRPr lang="en-US" dirty="0"/>
          </a:p>
        </p:txBody>
      </p:sp>
    </p:spTree>
    <p:extLst>
      <p:ext uri="{BB962C8B-B14F-4D97-AF65-F5344CB8AC3E}">
        <p14:creationId xmlns:p14="http://schemas.microsoft.com/office/powerpoint/2010/main" val="2383635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6E640DA1-C344-4A44-B9FE-BCF7B4E03EB3}" type="slidenum">
              <a:rPr lang="en-US"/>
              <a:pPr>
                <a:defRPr/>
              </a:pPr>
              <a:t>‹#›</a:t>
            </a:fld>
            <a:endParaRPr lang="en-US" dirty="0"/>
          </a:p>
        </p:txBody>
      </p:sp>
    </p:spTree>
    <p:extLst>
      <p:ext uri="{BB962C8B-B14F-4D97-AF65-F5344CB8AC3E}">
        <p14:creationId xmlns:p14="http://schemas.microsoft.com/office/powerpoint/2010/main" val="5619942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1E77F025-37D2-4773-B5C6-81B5A0BA0738}"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416194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smtClean="0"/>
          </a:p>
        </p:txBody>
      </p:sp>
      <p:sp>
        <p:nvSpPr>
          <p:cNvPr id="19459" name="Slide Number Placeholder 3"/>
          <p:cNvSpPr>
            <a:spLocks noGrp="1"/>
          </p:cNvSpPr>
          <p:nvPr>
            <p:ph type="sldNum" sz="quarter" idx="5"/>
          </p:nvPr>
        </p:nvSpPr>
        <p:spPr>
          <a:noFill/>
        </p:spPr>
        <p:txBody>
          <a:bodyPr/>
          <a:lstStyle/>
          <a:p>
            <a:fld id="{377D40FC-AB98-4509-808E-BE3BD7BD1B9E}"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extLst>
      <p:ext uri="{BB962C8B-B14F-4D97-AF65-F5344CB8AC3E}">
        <p14:creationId xmlns:p14="http://schemas.microsoft.com/office/powerpoint/2010/main" val="3980730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E776CBBD-656A-4F1F-A7C2-B5D6EF63E284}"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77F22859-EA92-4A18-8BD9-7F11EB379F4B}"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1B41E64A-7A58-4ADC-AEA2-79F70F9677B3}"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3E1D0C08-3CD6-43F0-B4E8-C4F53CA1DE4E}"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24754B16-80D0-4205-8212-C486060717AF}"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4866D22D-0F8A-4B5A-9C26-F6984BC5F980}"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4412C5F5-9DC0-4D76-BF8C-8CE80671A5C2}"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F8E0DF00-6EC9-4616-8592-EFB59BEFEC4D}"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5B61B447-EA5D-45CB-A66C-2B3E3D60806E}"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DEA7C4EA-74DD-4464-8869-77C934542559}"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9D285166-D033-478D-9A54-017855C0C422}"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F60005D3-A4E4-42D0-985A-A3D49731DC9C}"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25</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ED9C0F9A-D3EB-4F63-9B49-5A82725C34D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EB6CA6FC-0F28-4B62-BA73-251CC2E4B067}"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pPr eaLnBrk="1" hangingPunct="1"/>
            <a:r>
              <a:rPr lang="en-US" sz="3200" smtClean="0"/>
              <a:t>Lesson 25</a:t>
            </a:r>
            <a:br>
              <a:rPr lang="en-US" sz="3200" smtClean="0"/>
            </a:br>
            <a:r>
              <a:rPr lang="en-US" sz="3200" smtClean="0"/>
              <a:t>Network Fundamentals </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35D2399C-FCB5-47EB-A042-241AE0EB4459}"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16534DF-752D-4512-B9AF-81093C9C5AA4}" type="slidenum">
              <a:rPr lang="en-US" sz="2600" b="1">
                <a:solidFill>
                  <a:schemeClr val="bg1"/>
                </a:solidFill>
              </a:rPr>
              <a:pPr/>
              <a:t>10</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8A3DB5B-13A1-4217-B761-C4BFEE1737EB}" type="slidenum">
              <a:rPr lang="en-US" sz="2600" b="1">
                <a:solidFill>
                  <a:schemeClr val="bg1"/>
                </a:solidFill>
              </a:rPr>
              <a:pPr/>
              <a:t>10</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a:t>Identifying Client/Server Networks</a:t>
            </a:r>
          </a:p>
        </p:txBody>
      </p:sp>
      <p:sp>
        <p:nvSpPr>
          <p:cNvPr id="27653" name="Rectangle 3"/>
          <p:cNvSpPr>
            <a:spLocks noGrp="1" noChangeArrowheads="1"/>
          </p:cNvSpPr>
          <p:nvPr>
            <p:ph type="body" idx="1"/>
          </p:nvPr>
        </p:nvSpPr>
        <p:spPr>
          <a:xfrm>
            <a:off x="838200" y="2362200"/>
            <a:ext cx="7693025" cy="3962400"/>
          </a:xfrm>
        </p:spPr>
        <p:txBody>
          <a:bodyPr/>
          <a:lstStyle/>
          <a:p>
            <a:pPr eaLnBrk="1" hangingPunct="1"/>
            <a:r>
              <a:rPr lang="en-US" sz="2200" smtClean="0"/>
              <a:t>The term client/server network describes a network design model.</a:t>
            </a:r>
          </a:p>
          <a:p>
            <a:r>
              <a:rPr lang="en-US" sz="2200" smtClean="0"/>
              <a:t>In most instances, the client is a software program such as Internet Explorer.</a:t>
            </a:r>
          </a:p>
          <a:p>
            <a:r>
              <a:rPr lang="en-US" sz="2200" smtClean="0"/>
              <a:t>The server</a:t>
            </a:r>
            <a:r>
              <a:rPr lang="en-US" sz="2200" b="1" i="1" smtClean="0"/>
              <a:t> </a:t>
            </a:r>
            <a:r>
              <a:rPr lang="en-US" sz="2200" smtClean="0"/>
              <a:t>is hardware (a computer) and can be one of many types, such as a mail server, a database server, an FTP server, an application server, or a Web server.</a:t>
            </a:r>
          </a:p>
          <a:p>
            <a:r>
              <a:rPr lang="en-US" sz="2200" smtClean="0"/>
              <a:t>Server operating systems are high-end programs designed to provide network control and include special functions for connecting computers and other devices into a network.</a:t>
            </a:r>
          </a:p>
          <a:p>
            <a:pPr eaLnBrk="1" hangingPunct="1"/>
            <a:endParaRPr lang="en-US"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en-US"/>
              <a:t>Identifying Network Types</a:t>
            </a:r>
          </a:p>
        </p:txBody>
      </p:sp>
      <p:sp>
        <p:nvSpPr>
          <p:cNvPr id="28674" name="Rectangle 3"/>
          <p:cNvSpPr>
            <a:spLocks noGrp="1" noChangeArrowheads="1"/>
          </p:cNvSpPr>
          <p:nvPr>
            <p:ph sz="half" idx="1"/>
          </p:nvPr>
        </p:nvSpPr>
        <p:spPr>
          <a:xfrm>
            <a:off x="838200" y="2362200"/>
            <a:ext cx="3886200" cy="3733800"/>
          </a:xfrm>
        </p:spPr>
        <p:txBody>
          <a:bodyPr/>
          <a:lstStyle/>
          <a:p>
            <a:r>
              <a:rPr lang="en-US" sz="2400" b="1" smtClean="0"/>
              <a:t>Local Area Networks:</a:t>
            </a:r>
          </a:p>
          <a:p>
            <a:r>
              <a:rPr lang="en-US" sz="2400" smtClean="0"/>
              <a:t>Most LANs connect personal computers, workstations, and other devices such as printers and scanners in a limited geographical area, such as an office building, school, or home.</a:t>
            </a:r>
          </a:p>
          <a:p>
            <a:pPr eaLnBrk="1" hangingPunct="1"/>
            <a:endParaRPr lang="en-US" b="1" smtClean="0"/>
          </a:p>
          <a:p>
            <a:pPr eaLnBrk="1" hangingPunct="1"/>
            <a:endParaRPr lang="en-US" smtClean="0"/>
          </a:p>
        </p:txBody>
      </p:sp>
      <p:pic>
        <p:nvPicPr>
          <p:cNvPr id="28675" name="Content Placeholder 2"/>
          <p:cNvPicPr>
            <a:picLocks noGrp="1" noChangeAspect="1"/>
          </p:cNvPicPr>
          <p:nvPr>
            <p:ph sz="half" idx="2"/>
          </p:nvPr>
        </p:nvPicPr>
        <p:blipFill>
          <a:blip r:embed="rId2" cstate="print"/>
          <a:srcRect/>
          <a:stretch>
            <a:fillRect/>
          </a:stretch>
        </p:blipFill>
        <p:spPr>
          <a:xfrm>
            <a:off x="4760913" y="2703513"/>
            <a:ext cx="3925887" cy="3167062"/>
          </a:xfrm>
        </p:spPr>
      </p:pic>
      <p:sp>
        <p:nvSpPr>
          <p:cNvPr id="28676" name="Rectangle 13"/>
          <p:cNvSpPr>
            <a:spLocks noGrp="1" noChangeArrowheads="1"/>
          </p:cNvSpPr>
          <p:nvPr>
            <p:ph type="sldNum" sz="quarter" idx="10"/>
          </p:nvPr>
        </p:nvSpPr>
        <p:spPr>
          <a:noFill/>
        </p:spPr>
        <p:txBody>
          <a:bodyPr/>
          <a:lstStyle/>
          <a:p>
            <a:fld id="{9913E2C3-57EA-45F7-B27F-B3920CFAC8F5}"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867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B603B3F-6666-49C6-8205-5DAE4AD29082}" type="slidenum">
              <a:rPr lang="en-US" sz="2600" b="1">
                <a:solidFill>
                  <a:schemeClr val="bg1"/>
                </a:solidFill>
              </a:rPr>
              <a:pPr/>
              <a:t>11</a:t>
            </a:fld>
            <a:endParaRPr lang="en-US" sz="2600" b="1">
              <a:solidFill>
                <a:schemeClr val="bg1"/>
              </a:solidFill>
            </a:endParaRPr>
          </a:p>
        </p:txBody>
      </p:sp>
      <p:sp>
        <p:nvSpPr>
          <p:cNvPr id="2867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A245085-89EB-4EA7-AEA0-629397B5877A}" type="slidenum">
              <a:rPr lang="en-US" sz="2600" b="1">
                <a:solidFill>
                  <a:schemeClr val="bg1"/>
                </a:solidFill>
              </a:rPr>
              <a:pPr/>
              <a:t>11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3"/>
          <p:cNvSpPr>
            <a:spLocks noGrp="1" noChangeArrowheads="1"/>
          </p:cNvSpPr>
          <p:nvPr>
            <p:ph type="sldNum" sz="quarter" idx="10"/>
          </p:nvPr>
        </p:nvSpPr>
        <p:spPr>
          <a:noFill/>
        </p:spPr>
        <p:txBody>
          <a:bodyPr/>
          <a:lstStyle/>
          <a:p>
            <a:fld id="{BCF2EB37-3939-4A52-81E0-DAB0B81DC469}"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2969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E6F41B6-ACCB-46E7-8A67-FCA842031044}" type="slidenum">
              <a:rPr lang="en-US" sz="2600" b="1">
                <a:solidFill>
                  <a:schemeClr val="bg1"/>
                </a:solidFill>
              </a:rPr>
              <a:pPr/>
              <a:t>12</a:t>
            </a:fld>
            <a:endParaRPr lang="en-US" sz="2600" b="1">
              <a:solidFill>
                <a:schemeClr val="bg1"/>
              </a:solidFill>
            </a:endParaRPr>
          </a:p>
        </p:txBody>
      </p:sp>
      <p:sp>
        <p:nvSpPr>
          <p:cNvPr id="2969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80A8541-7164-4102-816C-7D74E7122991}" type="slidenum">
              <a:rPr lang="en-US" sz="2600" b="1">
                <a:solidFill>
                  <a:schemeClr val="bg1"/>
                </a:solidFill>
              </a:rPr>
              <a:pPr/>
              <a:t>12</a:t>
            </a:fld>
            <a:endParaRPr lang="en-US" sz="2600" b="1">
              <a:solidFill>
                <a:schemeClr val="bg1"/>
              </a:solidFill>
            </a:endParaRPr>
          </a:p>
        </p:txBody>
      </p:sp>
      <p:sp>
        <p:nvSpPr>
          <p:cNvPr id="29700" name="AutoShape 2"/>
          <p:cNvSpPr>
            <a:spLocks noGrp="1" noChangeArrowheads="1"/>
          </p:cNvSpPr>
          <p:nvPr>
            <p:ph type="title"/>
          </p:nvPr>
        </p:nvSpPr>
        <p:spPr>
          <a:xfrm>
            <a:off x="762000" y="762000"/>
            <a:ext cx="8153400" cy="1143000"/>
          </a:xfrm>
        </p:spPr>
        <p:txBody>
          <a:bodyPr/>
          <a:lstStyle/>
          <a:p>
            <a:pPr eaLnBrk="1" hangingPunct="1"/>
            <a:r>
              <a:rPr lang="en-US"/>
              <a:t>Identifying Network Types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sz="2400" b="1" dirty="0" smtClean="0">
                <a:ea typeface="+mn-ea"/>
                <a:cs typeface="+mn-cs"/>
              </a:rPr>
              <a:t>Wide </a:t>
            </a:r>
            <a:r>
              <a:rPr lang="en-US" sz="2400" b="1" dirty="0">
                <a:ea typeface="+mn-ea"/>
                <a:cs typeface="+mn-cs"/>
              </a:rPr>
              <a:t>Area Networks (WAN</a:t>
            </a:r>
            <a:r>
              <a:rPr lang="en-US" sz="2400" b="1" dirty="0" smtClean="0">
                <a:ea typeface="+mn-ea"/>
                <a:cs typeface="+mn-cs"/>
              </a:rPr>
              <a:t>):</a:t>
            </a:r>
          </a:p>
          <a:p>
            <a:pPr>
              <a:buFont typeface="Wingdings" pitchFamily="2" charset="2"/>
              <a:buChar char="l"/>
              <a:defRPr/>
            </a:pPr>
            <a:r>
              <a:rPr lang="en-US" sz="2400" dirty="0" smtClean="0">
                <a:ea typeface="+mn-ea"/>
                <a:cs typeface="+mn-cs"/>
              </a:rPr>
              <a:t>A </a:t>
            </a:r>
            <a:r>
              <a:rPr lang="en-US" sz="2400" dirty="0">
                <a:ea typeface="+mn-ea"/>
                <a:cs typeface="+mn-cs"/>
              </a:rPr>
              <a:t>WAN covers a large geographical area and can contain communication links </a:t>
            </a:r>
            <a:r>
              <a:rPr lang="en-US" sz="2400" dirty="0" smtClean="0">
                <a:ea typeface="+mn-ea"/>
                <a:cs typeface="+mn-cs"/>
              </a:rPr>
              <a:t>across metropolitan</a:t>
            </a:r>
            <a:r>
              <a:rPr lang="en-US" sz="2400" dirty="0">
                <a:ea typeface="+mn-ea"/>
                <a:cs typeface="+mn-cs"/>
              </a:rPr>
              <a:t>, regional, or national boundaries.</a:t>
            </a:r>
          </a:p>
          <a:p>
            <a:pPr eaLnBrk="1" hangingPunct="1">
              <a:buFont typeface="Wingdings" pitchFamily="2" charset="2"/>
              <a:buChar char="l"/>
              <a:defRPr/>
            </a:pPr>
            <a:r>
              <a:rPr lang="en-US" sz="2400" b="1" dirty="0">
                <a:ea typeface="+mn-ea"/>
                <a:cs typeface="+mn-cs"/>
              </a:rPr>
              <a:t>Other Types of </a:t>
            </a:r>
            <a:r>
              <a:rPr lang="en-US" sz="2400" b="1" dirty="0" smtClean="0">
                <a:ea typeface="+mn-ea"/>
                <a:cs typeface="+mn-cs"/>
              </a:rPr>
              <a:t>Networks</a:t>
            </a:r>
          </a:p>
          <a:p>
            <a:pPr lvl="1" eaLnBrk="1" hangingPunct="1">
              <a:defRPr/>
            </a:pPr>
            <a:r>
              <a:rPr lang="en-US" sz="2000" dirty="0">
                <a:ea typeface="+mn-ea"/>
                <a:cs typeface="+mn-cs"/>
              </a:rPr>
              <a:t>Client/server network</a:t>
            </a:r>
          </a:p>
          <a:p>
            <a:pPr lvl="1" eaLnBrk="1" hangingPunct="1">
              <a:defRPr/>
            </a:pPr>
            <a:r>
              <a:rPr lang="en-US" sz="2000" dirty="0">
                <a:ea typeface="+mn-ea"/>
                <a:cs typeface="+mn-cs"/>
              </a:rPr>
              <a:t>Peer-to-peer </a:t>
            </a:r>
            <a:r>
              <a:rPr lang="en-US" sz="2000" dirty="0" smtClean="0">
                <a:ea typeface="+mn-ea"/>
                <a:cs typeface="+mn-cs"/>
              </a:rPr>
              <a:t>network</a:t>
            </a:r>
          </a:p>
          <a:p>
            <a:pPr lvl="1" eaLnBrk="1" hangingPunct="1">
              <a:defRPr/>
            </a:pPr>
            <a:r>
              <a:rPr lang="en-US" sz="2000" dirty="0" smtClean="0">
                <a:ea typeface="+mn-ea"/>
                <a:cs typeface="+mn-cs"/>
              </a:rPr>
              <a:t>Intranet</a:t>
            </a:r>
          </a:p>
          <a:p>
            <a:pPr lvl="1" eaLnBrk="1" hangingPunct="1">
              <a:defRPr/>
            </a:pPr>
            <a:r>
              <a:rPr lang="en-US" sz="2000" dirty="0" smtClean="0">
                <a:ea typeface="+mn-ea"/>
                <a:cs typeface="+mn-cs"/>
              </a:rPr>
              <a:t>Extranet</a:t>
            </a:r>
          </a:p>
          <a:p>
            <a:pPr lvl="1" eaLnBrk="1" hangingPunct="1">
              <a:defRPr/>
            </a:pPr>
            <a:r>
              <a:rPr lang="en-US" sz="2000" dirty="0" smtClean="0">
                <a:ea typeface="+mn-ea"/>
                <a:cs typeface="+mn-cs"/>
              </a:rPr>
              <a:t>Internet</a:t>
            </a:r>
            <a:endParaRPr lang="en-US" dirty="0"/>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1B438BD4-4B35-4D77-A2B2-07EB6031107B}"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31A0F43-30B5-447E-AB26-AFA6B77E3EE9}" type="slidenum">
              <a:rPr lang="en-US" sz="2600" b="1">
                <a:solidFill>
                  <a:schemeClr val="bg1"/>
                </a:solidFill>
              </a:rPr>
              <a:pPr/>
              <a:t>13</a:t>
            </a:fld>
            <a:endParaRPr lang="en-US" sz="2600" b="1">
              <a:solidFill>
                <a:schemeClr val="bg1"/>
              </a:solidFill>
            </a:endParaRPr>
          </a:p>
        </p:txBody>
      </p:sp>
      <p:sp>
        <p:nvSpPr>
          <p:cNvPr id="3072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30EC072-755C-490F-9E06-D865DD489CE9}" type="slidenum">
              <a:rPr lang="en-US" sz="2600" b="1">
                <a:solidFill>
                  <a:schemeClr val="bg1"/>
                </a:solidFill>
              </a:rPr>
              <a:pPr/>
              <a:t>13</a:t>
            </a:fld>
            <a:endParaRPr lang="en-US" sz="2600" b="1">
              <a:solidFill>
                <a:schemeClr val="bg1"/>
              </a:solidFill>
            </a:endParaRPr>
          </a:p>
        </p:txBody>
      </p:sp>
      <p:sp>
        <p:nvSpPr>
          <p:cNvPr id="30724" name="AutoShape 2"/>
          <p:cNvSpPr>
            <a:spLocks noGrp="1" noChangeArrowheads="1"/>
          </p:cNvSpPr>
          <p:nvPr>
            <p:ph type="title"/>
          </p:nvPr>
        </p:nvSpPr>
        <p:spPr>
          <a:xfrm>
            <a:off x="762000" y="762000"/>
            <a:ext cx="8153400" cy="1143000"/>
          </a:xfrm>
        </p:spPr>
        <p:txBody>
          <a:bodyPr/>
          <a:lstStyle/>
          <a:p>
            <a:pPr eaLnBrk="1" hangingPunct="1"/>
            <a:r>
              <a:rPr lang="en-US"/>
              <a:t>Understanding Network Communications</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b="1" dirty="0" smtClean="0">
                <a:ea typeface="+mn-ea"/>
                <a:cs typeface="+mn-cs"/>
              </a:rPr>
              <a:t>Communication Hardware:</a:t>
            </a:r>
          </a:p>
          <a:p>
            <a:pPr lvl="1" eaLnBrk="1" hangingPunct="1">
              <a:defRPr/>
            </a:pPr>
            <a:r>
              <a:rPr lang="en-US" dirty="0" smtClean="0"/>
              <a:t>Modem</a:t>
            </a:r>
          </a:p>
          <a:p>
            <a:pPr lvl="1" eaLnBrk="1" hangingPunct="1">
              <a:defRPr/>
            </a:pPr>
            <a:r>
              <a:rPr lang="en-US" dirty="0" smtClean="0"/>
              <a:t>Cable modem</a:t>
            </a:r>
          </a:p>
          <a:p>
            <a:pPr lvl="1" eaLnBrk="1" hangingPunct="1">
              <a:defRPr/>
            </a:pPr>
            <a:r>
              <a:rPr lang="en-US" dirty="0" smtClean="0"/>
              <a:t>Digital subscriber line</a:t>
            </a:r>
          </a:p>
          <a:p>
            <a:pPr lvl="1" eaLnBrk="1" hangingPunct="1">
              <a:defRPr/>
            </a:pPr>
            <a:r>
              <a:rPr lang="en-US" dirty="0" smtClean="0"/>
              <a:t>T-1 line</a:t>
            </a:r>
          </a:p>
          <a:p>
            <a:pPr lvl="1" eaLnBrk="1" hangingPunct="1">
              <a:defRPr/>
            </a:pPr>
            <a:r>
              <a:rPr lang="en-US" dirty="0" smtClean="0"/>
              <a:t>Wireless</a:t>
            </a:r>
          </a:p>
          <a:p>
            <a:pPr marL="0" indent="0" eaLnBrk="1" hangingPunct="1">
              <a:buFont typeface="Wingdings" pitchFamily="2" charset="2"/>
              <a:buNone/>
              <a:defRPr/>
            </a:pPr>
            <a:endParaRPr lang="en-US" b="1" dirty="0">
              <a:ea typeface="+mn-ea"/>
              <a:cs typeface="+mn-cs"/>
            </a:endParaRPr>
          </a:p>
          <a:p>
            <a:pPr eaLnBrk="1" hangingPunct="1">
              <a:buFont typeface="Wingdings" pitchFamily="2" charset="2"/>
              <a:buChar char="l"/>
              <a:defRPr/>
            </a:pPr>
            <a:endParaRPr lang="en-US" dirty="0" smtClean="0">
              <a:ea typeface="+mn-ea"/>
              <a:cs typeface="+mn-cs"/>
            </a:endParaRPr>
          </a:p>
        </p:txBody>
      </p:sp>
      <p:pic>
        <p:nvPicPr>
          <p:cNvPr id="30726" name="Picture 1"/>
          <p:cNvPicPr>
            <a:picLocks noChangeAspect="1"/>
          </p:cNvPicPr>
          <p:nvPr/>
        </p:nvPicPr>
        <p:blipFill>
          <a:blip r:embed="rId2" cstate="print"/>
          <a:srcRect/>
          <a:stretch>
            <a:fillRect/>
          </a:stretch>
        </p:blipFill>
        <p:spPr bwMode="auto">
          <a:xfrm>
            <a:off x="5029200" y="3581400"/>
            <a:ext cx="3281363" cy="23399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Grp="1" noChangeArrowheads="1"/>
          </p:cNvSpPr>
          <p:nvPr>
            <p:ph type="title"/>
          </p:nvPr>
        </p:nvSpPr>
        <p:spPr/>
        <p:txBody>
          <a:bodyPr/>
          <a:lstStyle/>
          <a:p>
            <a:pPr eaLnBrk="1" hangingPunct="1"/>
            <a:r>
              <a:rPr lang="en-US"/>
              <a:t>Resolving Network Security Issues</a:t>
            </a:r>
          </a:p>
        </p:txBody>
      </p:sp>
      <p:sp>
        <p:nvSpPr>
          <p:cNvPr id="26629" name="Rectangle 3"/>
          <p:cNvSpPr>
            <a:spLocks noGrp="1" noChangeArrowheads="1"/>
          </p:cNvSpPr>
          <p:nvPr>
            <p:ph sz="half" idx="1"/>
          </p:nvPr>
        </p:nvSpPr>
        <p:spPr/>
        <p:txBody>
          <a:bodyPr/>
          <a:lstStyle/>
          <a:p>
            <a:pPr>
              <a:buFont typeface="Wingdings" pitchFamily="2" charset="2"/>
              <a:buChar char="l"/>
              <a:defRPr/>
            </a:pPr>
            <a:r>
              <a:rPr lang="en-US" dirty="0" smtClean="0">
                <a:ea typeface="+mn-ea"/>
                <a:cs typeface="+mn-cs"/>
              </a:rPr>
              <a:t>The </a:t>
            </a:r>
            <a:r>
              <a:rPr lang="en-US" dirty="0">
                <a:ea typeface="+mn-ea"/>
                <a:cs typeface="+mn-cs"/>
              </a:rPr>
              <a:t>most common form of restricting access to data is the use of passwords, </a:t>
            </a:r>
            <a:r>
              <a:rPr lang="en-US" dirty="0" smtClean="0">
                <a:ea typeface="+mn-ea"/>
                <a:cs typeface="+mn-cs"/>
              </a:rPr>
              <a:t>which are </a:t>
            </a:r>
            <a:r>
              <a:rPr lang="en-US" dirty="0">
                <a:ea typeface="+mn-ea"/>
                <a:cs typeface="+mn-cs"/>
              </a:rPr>
              <a:t>similar to combinations you need to remove a </a:t>
            </a:r>
            <a:r>
              <a:rPr lang="en-US" dirty="0" smtClean="0">
                <a:ea typeface="+mn-ea"/>
                <a:cs typeface="+mn-cs"/>
              </a:rPr>
              <a:t>lock. </a:t>
            </a:r>
          </a:p>
          <a:p>
            <a:pPr marL="0" indent="0" eaLnBrk="1" hangingPunct="1">
              <a:buFont typeface="Wingdings" pitchFamily="2" charset="2"/>
              <a:buNone/>
              <a:defRPr/>
            </a:pPr>
            <a:endParaRPr lang="en-US" b="1" dirty="0">
              <a:ea typeface="+mn-ea"/>
              <a:cs typeface="+mn-cs"/>
            </a:endParaRPr>
          </a:p>
          <a:p>
            <a:pPr eaLnBrk="1" hangingPunct="1">
              <a:buFont typeface="Wingdings" pitchFamily="2" charset="2"/>
              <a:buChar char="l"/>
              <a:defRPr/>
            </a:pPr>
            <a:endParaRPr lang="en-US" dirty="0" smtClean="0">
              <a:ea typeface="+mn-ea"/>
              <a:cs typeface="+mn-cs"/>
            </a:endParaRPr>
          </a:p>
        </p:txBody>
      </p:sp>
      <p:pic>
        <p:nvPicPr>
          <p:cNvPr id="31747" name="Content Placeholder 2"/>
          <p:cNvPicPr>
            <a:picLocks noGrp="1" noChangeAspect="1"/>
          </p:cNvPicPr>
          <p:nvPr>
            <p:ph sz="half" idx="2"/>
          </p:nvPr>
        </p:nvPicPr>
        <p:blipFill>
          <a:blip r:embed="rId2" cstate="print"/>
          <a:srcRect/>
          <a:stretch>
            <a:fillRect/>
          </a:stretch>
        </p:blipFill>
        <p:spPr>
          <a:xfrm>
            <a:off x="4648200" y="2895600"/>
            <a:ext cx="4102100" cy="2898775"/>
          </a:xfrm>
        </p:spPr>
      </p:pic>
      <p:sp>
        <p:nvSpPr>
          <p:cNvPr id="31748" name="Rectangle 13"/>
          <p:cNvSpPr>
            <a:spLocks noGrp="1" noChangeArrowheads="1"/>
          </p:cNvSpPr>
          <p:nvPr>
            <p:ph type="sldNum" sz="quarter" idx="10"/>
          </p:nvPr>
        </p:nvSpPr>
        <p:spPr>
          <a:noFill/>
        </p:spPr>
        <p:txBody>
          <a:bodyPr/>
          <a:lstStyle/>
          <a:p>
            <a:fld id="{0F6857AE-A2EF-4214-967C-23EA73A0337F}"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174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88A4BAD-4CF5-407B-A915-BAB18558184D}" type="slidenum">
              <a:rPr lang="en-US" sz="2600" b="1">
                <a:solidFill>
                  <a:schemeClr val="bg1"/>
                </a:solidFill>
              </a:rPr>
              <a:pPr/>
              <a:t>14</a:t>
            </a:fld>
            <a:endParaRPr lang="en-US" sz="2600" b="1">
              <a:solidFill>
                <a:schemeClr val="bg1"/>
              </a:solidFill>
            </a:endParaRPr>
          </a:p>
        </p:txBody>
      </p:sp>
      <p:sp>
        <p:nvSpPr>
          <p:cNvPr id="3175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C751A4B-4032-4941-B0D3-2E6EFD235F95}" type="slidenum">
              <a:rPr lang="en-US" sz="2600" b="1">
                <a:solidFill>
                  <a:schemeClr val="bg1"/>
                </a:solidFill>
              </a:rPr>
              <a:pPr/>
              <a:t>14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B7A6C031-2546-45A8-B7AE-9891590CF1D0}"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F4B2805-ADC1-48D7-A1E4-9E1C0859CEC8}" type="slidenum">
              <a:rPr lang="en-US" sz="2600" b="1">
                <a:solidFill>
                  <a:schemeClr val="bg1"/>
                </a:solidFill>
              </a:rPr>
              <a:pPr/>
              <a:t>15</a:t>
            </a:fld>
            <a:endParaRPr lang="en-US" sz="2600" b="1">
              <a:solidFill>
                <a:schemeClr val="bg1"/>
              </a:solidFill>
            </a:endParaRPr>
          </a:p>
        </p:txBody>
      </p:sp>
      <p:sp>
        <p:nvSpPr>
          <p:cNvPr id="3277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E74B4D6-BAA1-405C-A80B-1E02AF4BED25}" type="slidenum">
              <a:rPr lang="en-US" sz="2600" b="1">
                <a:solidFill>
                  <a:schemeClr val="bg1"/>
                </a:solidFill>
              </a:rPr>
              <a:pPr/>
              <a:t>15</a:t>
            </a:fld>
            <a:endParaRPr lang="en-US" sz="2600" b="1">
              <a:solidFill>
                <a:schemeClr val="bg1"/>
              </a:solidFill>
            </a:endParaRPr>
          </a:p>
        </p:txBody>
      </p:sp>
      <p:sp>
        <p:nvSpPr>
          <p:cNvPr id="32772" name="AutoShape 2"/>
          <p:cNvSpPr>
            <a:spLocks noGrp="1" noChangeArrowheads="1"/>
          </p:cNvSpPr>
          <p:nvPr>
            <p:ph type="title"/>
          </p:nvPr>
        </p:nvSpPr>
        <p:spPr>
          <a:xfrm>
            <a:off x="762000" y="762000"/>
            <a:ext cx="8153400" cy="1143000"/>
          </a:xfrm>
        </p:spPr>
        <p:txBody>
          <a:bodyPr/>
          <a:lstStyle/>
          <a:p>
            <a:pPr eaLnBrk="1" hangingPunct="1"/>
            <a:r>
              <a:rPr lang="en-US"/>
              <a:t>Resolving Network Security Issues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buFont typeface="Wingdings" pitchFamily="2" charset="2"/>
              <a:buChar char="l"/>
              <a:defRPr/>
            </a:pPr>
            <a:r>
              <a:rPr lang="en-US" sz="2400" dirty="0" smtClean="0">
                <a:ea typeface="+mn-ea"/>
                <a:cs typeface="+mn-cs"/>
              </a:rPr>
              <a:t>Other security measures include:</a:t>
            </a:r>
          </a:p>
          <a:p>
            <a:pPr lvl="1" eaLnBrk="1" hangingPunct="1">
              <a:defRPr/>
            </a:pPr>
            <a:r>
              <a:rPr lang="en-US" sz="2000" dirty="0" smtClean="0"/>
              <a:t>Electronic identification cards</a:t>
            </a:r>
          </a:p>
          <a:p>
            <a:pPr lvl="1" eaLnBrk="1" hangingPunct="1">
              <a:defRPr/>
            </a:pPr>
            <a:r>
              <a:rPr lang="en-US" sz="2000" dirty="0" smtClean="0"/>
              <a:t>Firewalls</a:t>
            </a:r>
          </a:p>
          <a:p>
            <a:pPr lvl="1" eaLnBrk="1" hangingPunct="1">
              <a:defRPr/>
            </a:pPr>
            <a:r>
              <a:rPr lang="en-US" sz="2000" dirty="0" smtClean="0"/>
              <a:t>Antivirus software</a:t>
            </a:r>
          </a:p>
          <a:p>
            <a:pPr lvl="1" eaLnBrk="1" hangingPunct="1">
              <a:defRPr/>
            </a:pPr>
            <a:r>
              <a:rPr lang="en-US" sz="2000" dirty="0" smtClean="0"/>
              <a:t>Proxy server</a:t>
            </a:r>
          </a:p>
          <a:p>
            <a:pPr eaLnBrk="1" hangingPunct="1">
              <a:buFont typeface="Wingdings" pitchFamily="2" charset="2"/>
              <a:buChar char="l"/>
              <a:defRPr/>
            </a:pPr>
            <a:r>
              <a:rPr lang="en-US" sz="2400" b="1" dirty="0">
                <a:ea typeface="+mn-ea"/>
                <a:cs typeface="+mn-cs"/>
              </a:rPr>
              <a:t>Planning for Security:</a:t>
            </a:r>
          </a:p>
          <a:p>
            <a:pPr eaLnBrk="1" hangingPunct="1">
              <a:buFont typeface="Wingdings" pitchFamily="2" charset="2"/>
              <a:buChar char="l"/>
              <a:defRPr/>
            </a:pPr>
            <a:r>
              <a:rPr lang="en-US" sz="2400" dirty="0" smtClean="0">
                <a:ea typeface="+mn-ea"/>
                <a:cs typeface="+mn-cs"/>
              </a:rPr>
              <a:t>Guidelines include:</a:t>
            </a:r>
          </a:p>
          <a:p>
            <a:pPr lvl="1" eaLnBrk="1" hangingPunct="1">
              <a:defRPr/>
            </a:pPr>
            <a:r>
              <a:rPr lang="en-US" sz="2000" dirty="0" smtClean="0"/>
              <a:t>Selective hiring process</a:t>
            </a:r>
          </a:p>
          <a:p>
            <a:pPr lvl="1" eaLnBrk="1" hangingPunct="1">
              <a:defRPr/>
            </a:pPr>
            <a:r>
              <a:rPr lang="en-US" sz="2000" dirty="0" smtClean="0"/>
              <a:t>Regular data backup</a:t>
            </a:r>
          </a:p>
          <a:p>
            <a:pPr lvl="1" eaLnBrk="1" hangingPunct="1">
              <a:defRPr/>
            </a:pPr>
            <a:r>
              <a:rPr lang="en-US" sz="2000" dirty="0" smtClean="0"/>
              <a:t>Biometric security measures</a:t>
            </a:r>
            <a:endParaRPr lang="en-US" sz="2000" dirty="0"/>
          </a:p>
          <a:p>
            <a:pPr lvl="1" eaLnBrk="1" hangingPunct="1">
              <a:defRPr/>
            </a:pPr>
            <a:endParaRPr lang="en-US" dirty="0" smtClean="0"/>
          </a:p>
          <a:p>
            <a:pPr eaLnBrk="1" hangingPunct="1">
              <a:buFont typeface="Wingdings" pitchFamily="2" charset="2"/>
              <a:buChar char="l"/>
              <a:defRPr/>
            </a:pPr>
            <a:endParaRPr lang="en-US" dirty="0" smtClean="0">
              <a:ea typeface="+mn-ea"/>
              <a:cs typeface="+mn-cs"/>
            </a:endParaRPr>
          </a:p>
          <a:p>
            <a:pPr marL="0" indent="0" eaLnBrk="1" hangingPunct="1">
              <a:buFont typeface="Wingdings" pitchFamily="2" charset="2"/>
              <a:buNone/>
              <a:defRPr/>
            </a:pPr>
            <a:endParaRPr lang="en-US" b="1" dirty="0">
              <a:ea typeface="+mn-ea"/>
              <a:cs typeface="+mn-cs"/>
            </a:endParaRPr>
          </a:p>
          <a:p>
            <a:pPr eaLnBrk="1" hangingPunct="1">
              <a:buFont typeface="Wingdings" pitchFamily="2" charset="2"/>
              <a:buChar char="l"/>
              <a:defRPr/>
            </a:pPr>
            <a:endParaRPr lang="en-US" dirty="0" smtClean="0">
              <a:ea typeface="+mn-ea"/>
              <a:cs typeface="+mn-cs"/>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AutoShape 2"/>
          <p:cNvSpPr>
            <a:spLocks noGrp="1" noChangeArrowheads="1"/>
          </p:cNvSpPr>
          <p:nvPr>
            <p:ph type="title"/>
          </p:nvPr>
        </p:nvSpPr>
        <p:spPr/>
        <p:txBody>
          <a:bodyPr/>
          <a:lstStyle/>
          <a:p>
            <a:pPr eaLnBrk="1" hangingPunct="1"/>
            <a:r>
              <a:rPr lang="en-US"/>
              <a:t>Resolving Network Security Issues (continued)</a:t>
            </a:r>
          </a:p>
        </p:txBody>
      </p:sp>
      <p:sp>
        <p:nvSpPr>
          <p:cNvPr id="26629" name="Rectangle 3"/>
          <p:cNvSpPr>
            <a:spLocks noGrp="1" noChangeArrowheads="1"/>
          </p:cNvSpPr>
          <p:nvPr>
            <p:ph sz="half" idx="1"/>
          </p:nvPr>
        </p:nvSpPr>
        <p:spPr/>
        <p:txBody>
          <a:bodyPr/>
          <a:lstStyle/>
          <a:p>
            <a:pPr eaLnBrk="1" hangingPunct="1">
              <a:buFont typeface="Wingdings" pitchFamily="2" charset="2"/>
              <a:buChar char="l"/>
              <a:defRPr/>
            </a:pPr>
            <a:r>
              <a:rPr lang="en-US" b="1" dirty="0" smtClean="0">
                <a:ea typeface="+mn-ea"/>
                <a:cs typeface="+mn-cs"/>
              </a:rPr>
              <a:t>Wireless </a:t>
            </a:r>
            <a:r>
              <a:rPr lang="en-US" b="1" dirty="0">
                <a:ea typeface="+mn-ea"/>
                <a:cs typeface="+mn-cs"/>
              </a:rPr>
              <a:t>Security:</a:t>
            </a:r>
          </a:p>
          <a:p>
            <a:pPr>
              <a:buFont typeface="Wingdings" pitchFamily="2" charset="2"/>
              <a:buChar char="l"/>
              <a:defRPr/>
            </a:pPr>
            <a:r>
              <a:rPr lang="en-US" dirty="0">
                <a:ea typeface="+mn-ea"/>
                <a:cs typeface="+mn-cs"/>
              </a:rPr>
              <a:t>Wireless </a:t>
            </a:r>
            <a:r>
              <a:rPr lang="en-US" dirty="0" smtClean="0">
                <a:ea typeface="+mn-ea"/>
                <a:cs typeface="+mn-cs"/>
              </a:rPr>
              <a:t>networking has </a:t>
            </a:r>
            <a:r>
              <a:rPr lang="en-US" dirty="0">
                <a:ea typeface="+mn-ea"/>
                <a:cs typeface="+mn-cs"/>
              </a:rPr>
              <a:t>many security </a:t>
            </a:r>
            <a:r>
              <a:rPr lang="en-US" dirty="0" smtClean="0">
                <a:ea typeface="+mn-ea"/>
                <a:cs typeface="+mn-cs"/>
              </a:rPr>
              <a:t>issues </a:t>
            </a:r>
            <a:r>
              <a:rPr lang="en-US" dirty="0">
                <a:ea typeface="+mn-ea"/>
                <a:cs typeface="+mn-cs"/>
              </a:rPr>
              <a:t>and hackers </a:t>
            </a:r>
            <a:r>
              <a:rPr lang="en-US" dirty="0" smtClean="0">
                <a:ea typeface="+mn-ea"/>
                <a:cs typeface="+mn-cs"/>
              </a:rPr>
              <a:t>have found </a:t>
            </a:r>
            <a:r>
              <a:rPr lang="en-US" dirty="0">
                <a:ea typeface="+mn-ea"/>
                <a:cs typeface="+mn-cs"/>
              </a:rPr>
              <a:t>it easy to access wireless networks.</a:t>
            </a:r>
          </a:p>
          <a:p>
            <a:pPr eaLnBrk="1" hangingPunct="1">
              <a:buFont typeface="Wingdings" pitchFamily="2" charset="2"/>
              <a:buChar char="l"/>
              <a:defRPr/>
            </a:pPr>
            <a:endParaRPr lang="en-US" dirty="0" smtClean="0">
              <a:ea typeface="+mn-ea"/>
              <a:cs typeface="+mn-cs"/>
            </a:endParaRPr>
          </a:p>
          <a:p>
            <a:pPr marL="0" indent="0" eaLnBrk="1" hangingPunct="1">
              <a:buFont typeface="Wingdings" pitchFamily="2" charset="2"/>
              <a:buNone/>
              <a:defRPr/>
            </a:pPr>
            <a:endParaRPr lang="en-US" b="1" dirty="0">
              <a:ea typeface="+mn-ea"/>
              <a:cs typeface="+mn-cs"/>
            </a:endParaRPr>
          </a:p>
          <a:p>
            <a:pPr eaLnBrk="1" hangingPunct="1">
              <a:buFont typeface="Wingdings" pitchFamily="2" charset="2"/>
              <a:buChar char="l"/>
              <a:defRPr/>
            </a:pPr>
            <a:endParaRPr lang="en-US" dirty="0" smtClean="0">
              <a:ea typeface="+mn-ea"/>
              <a:cs typeface="+mn-cs"/>
            </a:endParaRPr>
          </a:p>
        </p:txBody>
      </p:sp>
      <p:pic>
        <p:nvPicPr>
          <p:cNvPr id="33795" name="Content Placeholder 2"/>
          <p:cNvPicPr>
            <a:picLocks noGrp="1" noChangeAspect="1"/>
          </p:cNvPicPr>
          <p:nvPr>
            <p:ph sz="half" idx="2"/>
          </p:nvPr>
        </p:nvPicPr>
        <p:blipFill>
          <a:blip r:embed="rId2" cstate="print"/>
          <a:srcRect/>
          <a:stretch>
            <a:fillRect/>
          </a:stretch>
        </p:blipFill>
        <p:spPr>
          <a:xfrm>
            <a:off x="4760913" y="2649538"/>
            <a:ext cx="3770312" cy="3149600"/>
          </a:xfrm>
        </p:spPr>
      </p:pic>
      <p:sp>
        <p:nvSpPr>
          <p:cNvPr id="33796" name="Rectangle 13"/>
          <p:cNvSpPr>
            <a:spLocks noGrp="1" noChangeArrowheads="1"/>
          </p:cNvSpPr>
          <p:nvPr>
            <p:ph type="sldNum" sz="quarter" idx="10"/>
          </p:nvPr>
        </p:nvSpPr>
        <p:spPr>
          <a:noFill/>
        </p:spPr>
        <p:txBody>
          <a:bodyPr/>
          <a:lstStyle/>
          <a:p>
            <a:fld id="{088E09BE-64FE-4A53-9D59-1A4CF5452021}"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379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E0E4BAD-1A18-43F9-8A7F-288CAABC8352}" type="slidenum">
              <a:rPr lang="en-US" sz="2600" b="1">
                <a:solidFill>
                  <a:schemeClr val="bg1"/>
                </a:solidFill>
              </a:rPr>
              <a:pPr/>
              <a:t>16</a:t>
            </a:fld>
            <a:endParaRPr lang="en-US" sz="2600" b="1">
              <a:solidFill>
                <a:schemeClr val="bg1"/>
              </a:solidFill>
            </a:endParaRPr>
          </a:p>
        </p:txBody>
      </p:sp>
      <p:sp>
        <p:nvSpPr>
          <p:cNvPr id="3379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62AF663-9457-47E3-BF09-1136EB676DA0}" type="slidenum">
              <a:rPr lang="en-US" sz="2600" b="1">
                <a:solidFill>
                  <a:schemeClr val="bg1"/>
                </a:solidFill>
              </a:rPr>
              <a:pPr/>
              <a:t>16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9BE47303-A796-4B63-9AD1-889BA468AC4F}"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1D8B00D-75FD-422F-8A1B-FE2201E46057}" type="slidenum">
              <a:rPr lang="en-US" sz="2600" b="1">
                <a:solidFill>
                  <a:schemeClr val="bg1"/>
                </a:solidFill>
              </a:rPr>
              <a:pPr/>
              <a:t>17</a:t>
            </a:fld>
            <a:endParaRPr lang="en-US" sz="2600" b="1">
              <a:solidFill>
                <a:schemeClr val="bg1"/>
              </a:solidFill>
            </a:endParaRPr>
          </a:p>
        </p:txBody>
      </p:sp>
      <p:sp>
        <p:nvSpPr>
          <p:cNvPr id="34819" name="Title 1"/>
          <p:cNvSpPr>
            <a:spLocks noGrp="1"/>
          </p:cNvSpPr>
          <p:nvPr>
            <p:ph type="title"/>
          </p:nvPr>
        </p:nvSpPr>
        <p:spPr/>
        <p:txBody>
          <a:bodyPr/>
          <a:lstStyle/>
          <a:p>
            <a:pPr eaLnBrk="1" hangingPunct="1"/>
            <a:r>
              <a:rPr lang="en-US" smtClean="0"/>
              <a:t>Summary</a:t>
            </a:r>
          </a:p>
        </p:txBody>
      </p:sp>
      <p:sp>
        <p:nvSpPr>
          <p:cNvPr id="34820" name="Content Placeholder 2"/>
          <p:cNvSpPr>
            <a:spLocks noGrp="1"/>
          </p:cNvSpPr>
          <p:nvPr>
            <p:ph idx="1"/>
          </p:nvPr>
        </p:nvSpPr>
        <p:spPr/>
        <p:txBody>
          <a:bodyPr/>
          <a:lstStyle/>
          <a:p>
            <a:pPr eaLnBrk="1" hangingPunct="1">
              <a:buFont typeface="Wingdings" charset="2"/>
              <a:buNone/>
            </a:pPr>
            <a:r>
              <a:rPr lang="en-US" smtClean="0"/>
              <a:t>In this lesson, you learned:</a:t>
            </a:r>
          </a:p>
          <a:p>
            <a:r>
              <a:rPr lang="en-US" sz="2600" smtClean="0"/>
              <a:t>A network is a group of two or more computers linked together.</a:t>
            </a:r>
          </a:p>
          <a:p>
            <a:r>
              <a:rPr lang="en-US" sz="2600" smtClean="0"/>
              <a:t>A telephone network is similar in makeup to a computer network. The Public Switched Telephone Network (PSTN) supports telephone service, and it is the world’s largest collection of interconnected  commercial and government-owned voice-oriented systems.</a:t>
            </a:r>
          </a:p>
        </p:txBody>
      </p:sp>
      <p:sp>
        <p:nvSpPr>
          <p:cNvPr id="3482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4563B40-3F85-44E2-8513-68B40F90C65D}" type="slidenum">
              <a:rPr lang="en-US" sz="2600" b="1">
                <a:solidFill>
                  <a:schemeClr val="bg1"/>
                </a:solidFill>
              </a:rPr>
              <a:pPr/>
              <a:t>17</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3"/>
          <p:cNvSpPr>
            <a:spLocks noGrp="1" noChangeArrowheads="1"/>
          </p:cNvSpPr>
          <p:nvPr>
            <p:ph type="sldNum" sz="quarter" idx="10"/>
          </p:nvPr>
        </p:nvSpPr>
        <p:spPr>
          <a:noFill/>
        </p:spPr>
        <p:txBody>
          <a:bodyPr/>
          <a:lstStyle/>
          <a:p>
            <a:fld id="{30DA33A3-7F52-40A7-AA92-BD9ED795796A}"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3584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037F95C-7B25-4A74-89CC-BAAF08B194CD}" type="slidenum">
              <a:rPr lang="en-US" sz="2600" b="1">
                <a:solidFill>
                  <a:schemeClr val="bg1"/>
                </a:solidFill>
              </a:rPr>
              <a:pPr/>
              <a:t>18</a:t>
            </a:fld>
            <a:endParaRPr lang="en-US" sz="2600" b="1">
              <a:solidFill>
                <a:schemeClr val="bg1"/>
              </a:solidFill>
            </a:endParaRPr>
          </a:p>
        </p:txBody>
      </p:sp>
      <p:sp>
        <p:nvSpPr>
          <p:cNvPr id="35843" name="Title 1"/>
          <p:cNvSpPr>
            <a:spLocks noGrp="1"/>
          </p:cNvSpPr>
          <p:nvPr>
            <p:ph type="title"/>
          </p:nvPr>
        </p:nvSpPr>
        <p:spPr/>
        <p:txBody>
          <a:bodyPr/>
          <a:lstStyle/>
          <a:p>
            <a:pPr eaLnBrk="1" hangingPunct="1"/>
            <a:r>
              <a:rPr lang="en-US" smtClean="0"/>
              <a:t>Summary (continued)</a:t>
            </a:r>
          </a:p>
        </p:txBody>
      </p:sp>
      <p:sp>
        <p:nvSpPr>
          <p:cNvPr id="35844" name="Content Placeholder 2"/>
          <p:cNvSpPr>
            <a:spLocks noGrp="1"/>
          </p:cNvSpPr>
          <p:nvPr>
            <p:ph idx="1"/>
          </p:nvPr>
        </p:nvSpPr>
        <p:spPr/>
        <p:txBody>
          <a:bodyPr/>
          <a:lstStyle/>
          <a:p>
            <a:r>
              <a:rPr lang="en-US" sz="2400" smtClean="0"/>
              <a:t>You can use a network for information sharing, hardware sharing, software sharing, and as a collaborative environment.</a:t>
            </a:r>
          </a:p>
          <a:p>
            <a:r>
              <a:rPr lang="en-US" sz="2400" smtClean="0"/>
              <a:t>Networks are categorized according to size as local area networks (LANs) and wide area networks (WANs).</a:t>
            </a:r>
          </a:p>
          <a:p>
            <a:r>
              <a:rPr lang="en-US" sz="2400" smtClean="0"/>
              <a:t>LANs connect personal computers, workstations, and other devices such as printers and scanners in a limited geographical area, such as an office building, a school, or a home</a:t>
            </a:r>
            <a:r>
              <a:rPr lang="en-US" sz="2600" smtClean="0"/>
              <a:t>.</a:t>
            </a:r>
          </a:p>
        </p:txBody>
      </p:sp>
      <p:sp>
        <p:nvSpPr>
          <p:cNvPr id="3584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BCEB260-4A7B-4C0C-B3B4-33994E4DA389}" type="slidenum">
              <a:rPr lang="en-US" sz="2600" b="1">
                <a:solidFill>
                  <a:schemeClr val="bg1"/>
                </a:solidFill>
              </a:rPr>
              <a:pPr/>
              <a:t>18</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3"/>
          <p:cNvSpPr>
            <a:spLocks noGrp="1" noChangeArrowheads="1"/>
          </p:cNvSpPr>
          <p:nvPr>
            <p:ph type="sldNum" sz="quarter" idx="10"/>
          </p:nvPr>
        </p:nvSpPr>
        <p:spPr>
          <a:noFill/>
        </p:spPr>
        <p:txBody>
          <a:bodyPr/>
          <a:lstStyle/>
          <a:p>
            <a:fld id="{C711547E-2A07-4930-8071-BFBC6FDAB414}" type="slidenum">
              <a:rPr lang="en-US" smtClean="0">
                <a:ea typeface="ＭＳ Ｐゴシック" charset="-128"/>
                <a:cs typeface="ＭＳ Ｐゴシック" charset="-128"/>
              </a:rPr>
              <a:pPr/>
              <a:t>19</a:t>
            </a:fld>
            <a:endParaRPr lang="en-US" smtClean="0">
              <a:ea typeface="ＭＳ Ｐゴシック" charset="-128"/>
              <a:cs typeface="ＭＳ Ｐゴシック" charset="-128"/>
            </a:endParaRPr>
          </a:p>
        </p:txBody>
      </p:sp>
      <p:sp>
        <p:nvSpPr>
          <p:cNvPr id="3686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C919483-AD1B-4FF0-89E7-4C1B2D9FAC65}" type="slidenum">
              <a:rPr lang="en-US" sz="2600" b="1">
                <a:solidFill>
                  <a:schemeClr val="bg1"/>
                </a:solidFill>
              </a:rPr>
              <a:pPr/>
              <a:t>19</a:t>
            </a:fld>
            <a:endParaRPr lang="en-US" sz="2600" b="1">
              <a:solidFill>
                <a:schemeClr val="bg1"/>
              </a:solidFill>
            </a:endParaRPr>
          </a:p>
        </p:txBody>
      </p:sp>
      <p:sp>
        <p:nvSpPr>
          <p:cNvPr id="36867" name="Title 1"/>
          <p:cNvSpPr>
            <a:spLocks noGrp="1"/>
          </p:cNvSpPr>
          <p:nvPr>
            <p:ph type="title"/>
          </p:nvPr>
        </p:nvSpPr>
        <p:spPr/>
        <p:txBody>
          <a:bodyPr/>
          <a:lstStyle/>
          <a:p>
            <a:pPr eaLnBrk="1" hangingPunct="1"/>
            <a:r>
              <a:rPr lang="en-US" smtClean="0"/>
              <a:t>Summary (continued)</a:t>
            </a:r>
          </a:p>
        </p:txBody>
      </p:sp>
      <p:sp>
        <p:nvSpPr>
          <p:cNvPr id="36868" name="Content Placeholder 2"/>
          <p:cNvSpPr>
            <a:spLocks noGrp="1"/>
          </p:cNvSpPr>
          <p:nvPr>
            <p:ph idx="1"/>
          </p:nvPr>
        </p:nvSpPr>
        <p:spPr/>
        <p:txBody>
          <a:bodyPr/>
          <a:lstStyle/>
          <a:p>
            <a:r>
              <a:rPr lang="en-US" sz="2400"/>
              <a:t>A WAN is made up of several connected local area networks.</a:t>
            </a:r>
          </a:p>
          <a:p>
            <a:r>
              <a:rPr lang="en-US" sz="2400"/>
              <a:t>In a client/server network, one or more computers on the network acts as a server. The server manages network resources. In a peer-to-peer (P2P) network, all of the computers are equal. No computer is designated as the server. People on the network each determine what files on their computer they share with others on the network.</a:t>
            </a:r>
            <a:endParaRPr lang="en-US" sz="2600"/>
          </a:p>
        </p:txBody>
      </p:sp>
      <p:sp>
        <p:nvSpPr>
          <p:cNvPr id="3686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BA38CEC-DDD0-4CC6-A087-FAF41C03A7E7}" type="slidenum">
              <a:rPr lang="en-US" sz="2600" b="1">
                <a:solidFill>
                  <a:schemeClr val="bg1"/>
                </a:solidFill>
              </a:rPr>
              <a:pPr/>
              <a:t>19</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82282E8D-F343-46CF-97A8-B95F3131F662}"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9DD4E79-723B-4300-9609-91A8203BC802}"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570EB47-C9E2-4486-98B5-735CCED5B1E1}"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smtClean="0"/>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smtClean="0"/>
              <a:t>Describe a network.</a:t>
            </a:r>
          </a:p>
          <a:p>
            <a:r>
              <a:rPr lang="en-US" smtClean="0"/>
              <a:t>Identify the benefits of a network.</a:t>
            </a:r>
          </a:p>
          <a:p>
            <a:r>
              <a:rPr lang="en-US" smtClean="0"/>
              <a:t>Evaluate the risks of network computing.</a:t>
            </a:r>
          </a:p>
          <a:p>
            <a:r>
              <a:rPr lang="en-US" smtClean="0"/>
              <a:t>Identify client/server networks.</a:t>
            </a:r>
          </a:p>
          <a:p>
            <a:r>
              <a:rPr lang="en-US" smtClean="0"/>
              <a:t>Identify network types.</a:t>
            </a:r>
          </a:p>
          <a:p>
            <a:r>
              <a:rPr lang="en-US" smtClean="0"/>
              <a:t>Understand network communications.</a:t>
            </a:r>
          </a:p>
          <a:p>
            <a:r>
              <a:rPr lang="en-US" smtClean="0"/>
              <a:t>Resolve network security issues.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3"/>
          <p:cNvSpPr>
            <a:spLocks noGrp="1" noChangeArrowheads="1"/>
          </p:cNvSpPr>
          <p:nvPr>
            <p:ph type="sldNum" sz="quarter" idx="10"/>
          </p:nvPr>
        </p:nvSpPr>
        <p:spPr>
          <a:noFill/>
        </p:spPr>
        <p:txBody>
          <a:bodyPr/>
          <a:lstStyle/>
          <a:p>
            <a:fld id="{9BF57B4A-D3AE-4659-8CA8-4AF6C7A29B6E}" type="slidenum">
              <a:rPr lang="en-US" smtClean="0">
                <a:ea typeface="ＭＳ Ｐゴシック" charset="-128"/>
                <a:cs typeface="ＭＳ Ｐゴシック" charset="-128"/>
              </a:rPr>
              <a:pPr/>
              <a:t>20</a:t>
            </a:fld>
            <a:endParaRPr lang="en-US" smtClean="0">
              <a:ea typeface="ＭＳ Ｐゴシック" charset="-128"/>
              <a:cs typeface="ＭＳ Ｐゴシック" charset="-128"/>
            </a:endParaRPr>
          </a:p>
        </p:txBody>
      </p:sp>
      <p:sp>
        <p:nvSpPr>
          <p:cNvPr id="3789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6ABBD52-F94B-4E3C-9FE7-95FADD636C7A}" type="slidenum">
              <a:rPr lang="en-US" sz="2600" b="1">
                <a:solidFill>
                  <a:schemeClr val="bg1"/>
                </a:solidFill>
              </a:rPr>
              <a:pPr/>
              <a:t>20</a:t>
            </a:fld>
            <a:endParaRPr lang="en-US" sz="2600" b="1">
              <a:solidFill>
                <a:schemeClr val="bg1"/>
              </a:solidFill>
            </a:endParaRPr>
          </a:p>
        </p:txBody>
      </p:sp>
      <p:sp>
        <p:nvSpPr>
          <p:cNvPr id="37891" name="Title 1"/>
          <p:cNvSpPr>
            <a:spLocks noGrp="1"/>
          </p:cNvSpPr>
          <p:nvPr>
            <p:ph type="title"/>
          </p:nvPr>
        </p:nvSpPr>
        <p:spPr/>
        <p:txBody>
          <a:bodyPr/>
          <a:lstStyle/>
          <a:p>
            <a:pPr eaLnBrk="1" hangingPunct="1"/>
            <a:r>
              <a:rPr lang="en-US" smtClean="0"/>
              <a:t>Summary (continued)</a:t>
            </a:r>
          </a:p>
        </p:txBody>
      </p:sp>
      <p:sp>
        <p:nvSpPr>
          <p:cNvPr id="37892" name="Content Placeholder 2"/>
          <p:cNvSpPr>
            <a:spLocks noGrp="1"/>
          </p:cNvSpPr>
          <p:nvPr>
            <p:ph idx="1"/>
          </p:nvPr>
        </p:nvSpPr>
        <p:spPr/>
        <p:txBody>
          <a:bodyPr/>
          <a:lstStyle/>
          <a:p>
            <a:r>
              <a:rPr lang="en-US" sz="2400"/>
              <a:t>Data insecurity is a risk with many networks. Some risks to computers are natural causes, some are accidents, and others are intentional.</a:t>
            </a:r>
          </a:p>
          <a:p>
            <a:r>
              <a:rPr lang="en-US" sz="2400"/>
              <a:t>The best way to protect data is to effectively control the access to it. Generally, this protection is the responsibility of the network administrators and security personnel. If unauthorized persons gain access to data, they may obtain valuable information or trade secrets. Hackers are people who break into computer systems to steal services and information.</a:t>
            </a:r>
            <a:endParaRPr lang="en-US" sz="2600"/>
          </a:p>
        </p:txBody>
      </p:sp>
      <p:sp>
        <p:nvSpPr>
          <p:cNvPr id="3789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689B69B-C5CB-417D-9F09-75AA51511937}" type="slidenum">
              <a:rPr lang="en-US" sz="2600" b="1">
                <a:solidFill>
                  <a:schemeClr val="bg1"/>
                </a:solidFill>
              </a:rPr>
              <a:pPr/>
              <a:t>20</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ChangeArrowheads="1"/>
          </p:cNvSpPr>
          <p:nvPr>
            <p:ph type="sldNum" sz="quarter" idx="10"/>
          </p:nvPr>
        </p:nvSpPr>
        <p:spPr>
          <a:noFill/>
        </p:spPr>
        <p:txBody>
          <a:bodyPr/>
          <a:lstStyle/>
          <a:p>
            <a:fld id="{48A34BB2-627E-478E-B6A5-1D3255E37ED7}" type="slidenum">
              <a:rPr lang="en-US" smtClean="0">
                <a:ea typeface="ＭＳ Ｐゴシック" charset="-128"/>
                <a:cs typeface="ＭＳ Ｐゴシック" charset="-128"/>
              </a:rPr>
              <a:pPr/>
              <a:t>21</a:t>
            </a:fld>
            <a:endParaRPr lang="en-US" smtClean="0">
              <a:ea typeface="ＭＳ Ｐゴシック" charset="-128"/>
              <a:cs typeface="ＭＳ Ｐゴシック" charset="-128"/>
            </a:endParaRPr>
          </a:p>
        </p:txBody>
      </p:sp>
      <p:sp>
        <p:nvSpPr>
          <p:cNvPr id="3891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0B14727-DE6A-4F1A-B991-0D5A2C904D95}" type="slidenum">
              <a:rPr lang="en-US" sz="2600" b="1">
                <a:solidFill>
                  <a:schemeClr val="bg1"/>
                </a:solidFill>
              </a:rPr>
              <a:pPr/>
              <a:t>21</a:t>
            </a:fld>
            <a:endParaRPr lang="en-US" sz="2600" b="1">
              <a:solidFill>
                <a:schemeClr val="bg1"/>
              </a:solidFill>
            </a:endParaRPr>
          </a:p>
        </p:txBody>
      </p:sp>
      <p:sp>
        <p:nvSpPr>
          <p:cNvPr id="38915" name="Title 1"/>
          <p:cNvSpPr>
            <a:spLocks noGrp="1"/>
          </p:cNvSpPr>
          <p:nvPr>
            <p:ph type="title"/>
          </p:nvPr>
        </p:nvSpPr>
        <p:spPr/>
        <p:txBody>
          <a:bodyPr/>
          <a:lstStyle/>
          <a:p>
            <a:pPr eaLnBrk="1" hangingPunct="1"/>
            <a:r>
              <a:rPr lang="en-US" smtClean="0"/>
              <a:t>Summary (continued)</a:t>
            </a:r>
          </a:p>
        </p:txBody>
      </p:sp>
      <p:sp>
        <p:nvSpPr>
          <p:cNvPr id="38916" name="Content Placeholder 2"/>
          <p:cNvSpPr>
            <a:spLocks noGrp="1"/>
          </p:cNvSpPr>
          <p:nvPr>
            <p:ph idx="1"/>
          </p:nvPr>
        </p:nvSpPr>
        <p:spPr/>
        <p:txBody>
          <a:bodyPr/>
          <a:lstStyle/>
          <a:p>
            <a:r>
              <a:rPr lang="en-US"/>
              <a:t>Transmission media can be either physical or wireless.</a:t>
            </a:r>
          </a:p>
          <a:p>
            <a:r>
              <a:rPr lang="en-US"/>
              <a:t>A modem is a type of communications device. A hub is a device that controls the incoming and forwarding of data. A router directs traffic on the Internet or on multiple connected networks.</a:t>
            </a:r>
          </a:p>
        </p:txBody>
      </p:sp>
      <p:sp>
        <p:nvSpPr>
          <p:cNvPr id="3891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AC34268-5C6F-45F5-B360-CC22F9806DC5}" type="slidenum">
              <a:rPr lang="en-US" sz="2600" b="1">
                <a:solidFill>
                  <a:schemeClr val="bg1"/>
                </a:solidFill>
              </a:rPr>
              <a:pPr/>
              <a:t>21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170C1B48-F862-4BDE-B3BE-F694E5CB2B6E}"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5E10416-69E0-4CAF-8136-C9DDCCA69B49}"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4E5ACF7-4037-4070-8E73-615D239B1199}"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Vocabulary</a:t>
            </a:r>
          </a:p>
        </p:txBody>
      </p:sp>
      <p:sp>
        <p:nvSpPr>
          <p:cNvPr id="20485" name="Rectangle 3"/>
          <p:cNvSpPr>
            <a:spLocks noGrp="1" noChangeArrowheads="1"/>
          </p:cNvSpPr>
          <p:nvPr>
            <p:ph type="body" sz="half" idx="1"/>
          </p:nvPr>
        </p:nvSpPr>
        <p:spPr/>
        <p:txBody>
          <a:bodyPr/>
          <a:lstStyle/>
          <a:p>
            <a:r>
              <a:rPr lang="en-US" smtClean="0"/>
              <a:t>biometric security measure</a:t>
            </a:r>
          </a:p>
          <a:p>
            <a:r>
              <a:rPr lang="en-US" smtClean="0"/>
              <a:t>cable modem</a:t>
            </a:r>
          </a:p>
          <a:p>
            <a:r>
              <a:rPr lang="en-US" smtClean="0"/>
              <a:t>client</a:t>
            </a:r>
          </a:p>
          <a:p>
            <a:r>
              <a:rPr lang="en-US" smtClean="0"/>
              <a:t>client/server network</a:t>
            </a:r>
          </a:p>
          <a:p>
            <a:r>
              <a:rPr lang="en-US" smtClean="0"/>
              <a:t>communications channels</a:t>
            </a:r>
          </a:p>
        </p:txBody>
      </p:sp>
      <p:sp>
        <p:nvSpPr>
          <p:cNvPr id="20486" name="Rectangle 4"/>
          <p:cNvSpPr>
            <a:spLocks noGrp="1" noChangeArrowheads="1"/>
          </p:cNvSpPr>
          <p:nvPr>
            <p:ph type="body" sz="half" idx="2"/>
          </p:nvPr>
        </p:nvSpPr>
        <p:spPr/>
        <p:txBody>
          <a:bodyPr/>
          <a:lstStyle/>
          <a:p>
            <a:r>
              <a:rPr lang="en-US" smtClean="0"/>
              <a:t>digital subscriber line (DSL)</a:t>
            </a:r>
          </a:p>
          <a:p>
            <a:r>
              <a:rPr lang="en-US" smtClean="0"/>
              <a:t>extranet</a:t>
            </a:r>
          </a:p>
          <a:p>
            <a:r>
              <a:rPr lang="en-US" smtClean="0"/>
              <a:t>firewall</a:t>
            </a:r>
          </a:p>
          <a:p>
            <a:r>
              <a:rPr lang="en-US" smtClean="0"/>
              <a:t>hacker</a:t>
            </a:r>
          </a:p>
          <a:p>
            <a:r>
              <a:rPr lang="en-US" smtClean="0"/>
              <a:t>hub</a:t>
            </a:r>
          </a:p>
          <a:p>
            <a:r>
              <a:rPr lang="en-US" smtClean="0"/>
              <a:t>Internet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3"/>
          <p:cNvSpPr>
            <a:spLocks noGrp="1" noChangeArrowheads="1"/>
          </p:cNvSpPr>
          <p:nvPr>
            <p:ph type="sldNum" sz="quarter" idx="10"/>
          </p:nvPr>
        </p:nvSpPr>
        <p:spPr>
          <a:noFill/>
        </p:spPr>
        <p:txBody>
          <a:bodyPr/>
          <a:lstStyle/>
          <a:p>
            <a:fld id="{4C134C72-6327-4644-B996-4049006865B7}"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150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B6A1D48-A69E-4229-875A-4BE195EA8E8B}" type="slidenum">
              <a:rPr lang="en-US" sz="2600" b="1">
                <a:solidFill>
                  <a:schemeClr val="bg1"/>
                </a:solidFill>
              </a:rPr>
              <a:pPr/>
              <a:t>4</a:t>
            </a:fld>
            <a:endParaRPr lang="en-US" sz="2600" b="1">
              <a:solidFill>
                <a:schemeClr val="bg1"/>
              </a:solidFill>
            </a:endParaRPr>
          </a:p>
        </p:txBody>
      </p:sp>
      <p:sp>
        <p:nvSpPr>
          <p:cNvPr id="21507"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5FCF131-D3DC-4554-ACA8-F03C6B547C8A}" type="slidenum">
              <a:rPr lang="en-US" sz="2600" b="1">
                <a:solidFill>
                  <a:schemeClr val="bg1"/>
                </a:solidFill>
              </a:rPr>
              <a:pPr/>
              <a:t>4</a:t>
            </a:fld>
            <a:endParaRPr lang="en-US" sz="2600" b="1">
              <a:solidFill>
                <a:schemeClr val="bg1"/>
              </a:solidFill>
            </a:endParaRPr>
          </a:p>
        </p:txBody>
      </p:sp>
      <p:sp>
        <p:nvSpPr>
          <p:cNvPr id="21508" name="AutoShape 2"/>
          <p:cNvSpPr>
            <a:spLocks noGrp="1" noChangeArrowheads="1"/>
          </p:cNvSpPr>
          <p:nvPr>
            <p:ph type="title"/>
          </p:nvPr>
        </p:nvSpPr>
        <p:spPr/>
        <p:txBody>
          <a:bodyPr/>
          <a:lstStyle/>
          <a:p>
            <a:pPr eaLnBrk="1" hangingPunct="1"/>
            <a:r>
              <a:rPr lang="en-US" smtClean="0"/>
              <a:t>Vocabulary (continued)</a:t>
            </a:r>
          </a:p>
        </p:txBody>
      </p:sp>
      <p:sp>
        <p:nvSpPr>
          <p:cNvPr id="21509" name="Rectangle 3"/>
          <p:cNvSpPr>
            <a:spLocks noGrp="1" noChangeArrowheads="1"/>
          </p:cNvSpPr>
          <p:nvPr>
            <p:ph type="body" sz="half" idx="1"/>
          </p:nvPr>
        </p:nvSpPr>
        <p:spPr/>
        <p:txBody>
          <a:bodyPr/>
          <a:lstStyle/>
          <a:p>
            <a:r>
              <a:rPr lang="en-US"/>
              <a:t>intranet</a:t>
            </a:r>
          </a:p>
          <a:p>
            <a:r>
              <a:rPr lang="en-US"/>
              <a:t>local area network (LAN)</a:t>
            </a:r>
          </a:p>
          <a:p>
            <a:r>
              <a:rPr lang="en-US"/>
              <a:t>modem</a:t>
            </a:r>
          </a:p>
          <a:p>
            <a:r>
              <a:rPr lang="en-US"/>
              <a:t>node</a:t>
            </a:r>
          </a:p>
          <a:p>
            <a:r>
              <a:rPr lang="en-US"/>
              <a:t>peer-to-peer (P2P) network</a:t>
            </a:r>
          </a:p>
          <a:p>
            <a:r>
              <a:rPr lang="en-US"/>
              <a:t>proxy server</a:t>
            </a:r>
          </a:p>
        </p:txBody>
      </p:sp>
      <p:sp>
        <p:nvSpPr>
          <p:cNvPr id="21510" name="Rectangle 4"/>
          <p:cNvSpPr>
            <a:spLocks noGrp="1" noChangeArrowheads="1"/>
          </p:cNvSpPr>
          <p:nvPr>
            <p:ph type="body" sz="half" idx="2"/>
          </p:nvPr>
        </p:nvSpPr>
        <p:spPr/>
        <p:txBody>
          <a:bodyPr/>
          <a:lstStyle/>
          <a:p>
            <a:r>
              <a:rPr lang="en-US"/>
              <a:t>Public Switched Telephone Network (PSTN)</a:t>
            </a:r>
          </a:p>
          <a:p>
            <a:r>
              <a:rPr lang="en-US"/>
              <a:t>router</a:t>
            </a:r>
          </a:p>
          <a:p>
            <a:r>
              <a:rPr lang="en-US"/>
              <a:t>server</a:t>
            </a:r>
          </a:p>
          <a:p>
            <a:r>
              <a:rPr lang="en-US"/>
              <a:t>server operating system</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3"/>
          <p:cNvSpPr>
            <a:spLocks noGrp="1" noChangeArrowheads="1"/>
          </p:cNvSpPr>
          <p:nvPr>
            <p:ph type="sldNum" sz="quarter" idx="10"/>
          </p:nvPr>
        </p:nvSpPr>
        <p:spPr>
          <a:noFill/>
        </p:spPr>
        <p:txBody>
          <a:bodyPr/>
          <a:lstStyle/>
          <a:p>
            <a:fld id="{61D1A172-0086-44F5-B8A6-AE4553D3BE4D}"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25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D8882F9-322F-4DE8-A95D-461513A7F7A3}" type="slidenum">
              <a:rPr lang="en-US" sz="2600" b="1">
                <a:solidFill>
                  <a:schemeClr val="bg1"/>
                </a:solidFill>
              </a:rPr>
              <a:pPr/>
              <a:t>5</a:t>
            </a:fld>
            <a:endParaRPr lang="en-US" sz="2600" b="1">
              <a:solidFill>
                <a:schemeClr val="bg1"/>
              </a:solidFill>
            </a:endParaRPr>
          </a:p>
        </p:txBody>
      </p:sp>
      <p:sp>
        <p:nvSpPr>
          <p:cNvPr id="22531"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9BF7674-7D65-49F8-B4DF-8FE38D7C5A0A}" type="slidenum">
              <a:rPr lang="en-US" sz="2600" b="1">
                <a:solidFill>
                  <a:schemeClr val="bg1"/>
                </a:solidFill>
              </a:rPr>
              <a:pPr/>
              <a:t>5</a:t>
            </a:fld>
            <a:endParaRPr lang="en-US" sz="2600" b="1">
              <a:solidFill>
                <a:schemeClr val="bg1"/>
              </a:solidFill>
            </a:endParaRPr>
          </a:p>
        </p:txBody>
      </p:sp>
      <p:sp>
        <p:nvSpPr>
          <p:cNvPr id="22532" name="AutoShape 2"/>
          <p:cNvSpPr>
            <a:spLocks noGrp="1" noChangeArrowheads="1"/>
          </p:cNvSpPr>
          <p:nvPr>
            <p:ph type="title"/>
          </p:nvPr>
        </p:nvSpPr>
        <p:spPr/>
        <p:txBody>
          <a:bodyPr/>
          <a:lstStyle/>
          <a:p>
            <a:pPr eaLnBrk="1" hangingPunct="1"/>
            <a:r>
              <a:rPr lang="en-US" smtClean="0"/>
              <a:t>Vocabulary (continued)</a:t>
            </a:r>
          </a:p>
        </p:txBody>
      </p:sp>
      <p:sp>
        <p:nvSpPr>
          <p:cNvPr id="22533" name="Rectangle 3"/>
          <p:cNvSpPr>
            <a:spLocks noGrp="1" noChangeArrowheads="1"/>
          </p:cNvSpPr>
          <p:nvPr>
            <p:ph type="body" sz="half" idx="1"/>
          </p:nvPr>
        </p:nvSpPr>
        <p:spPr/>
        <p:txBody>
          <a:bodyPr/>
          <a:lstStyle/>
          <a:p>
            <a:r>
              <a:rPr lang="en-US"/>
              <a:t>T-1 line</a:t>
            </a:r>
          </a:p>
          <a:p>
            <a:r>
              <a:rPr lang="en-US"/>
              <a:t>wide area network (WAN)</a:t>
            </a:r>
          </a:p>
          <a:p>
            <a:r>
              <a:rPr lang="en-US"/>
              <a:t>WiMAX</a:t>
            </a:r>
          </a:p>
          <a:p>
            <a:r>
              <a:rPr lang="en-US"/>
              <a:t>wireless Internet service provider</a:t>
            </a:r>
          </a:p>
          <a:p>
            <a:r>
              <a:rPr lang="en-US"/>
              <a:t>(WISP)</a:t>
            </a:r>
          </a:p>
        </p:txBody>
      </p:sp>
      <p:sp>
        <p:nvSpPr>
          <p:cNvPr id="22534" name="Rectangle 4"/>
          <p:cNvSpPr>
            <a:spLocks noGrp="1" noChangeArrowheads="1"/>
          </p:cNvSpPr>
          <p:nvPr>
            <p:ph type="body" sz="half" idx="2"/>
          </p:nvPr>
        </p:nvSpPr>
        <p:spPr/>
        <p:txBody>
          <a:bodyPr/>
          <a:lstStyle/>
          <a:p>
            <a:r>
              <a:rPr lang="en-US"/>
              <a:t>wireless LAN (WLAN)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p:txBody>
          <a:bodyPr/>
          <a:lstStyle/>
          <a:p>
            <a:pPr eaLnBrk="1" hangingPunct="1"/>
            <a:r>
              <a:rPr lang="en-US"/>
              <a:t>Introducing Networks</a:t>
            </a:r>
          </a:p>
        </p:txBody>
      </p:sp>
      <p:sp>
        <p:nvSpPr>
          <p:cNvPr id="23554" name="Rectangle 3"/>
          <p:cNvSpPr>
            <a:spLocks noGrp="1" noChangeArrowheads="1"/>
          </p:cNvSpPr>
          <p:nvPr>
            <p:ph sz="half" idx="1"/>
          </p:nvPr>
        </p:nvSpPr>
        <p:spPr>
          <a:xfrm>
            <a:off x="838200" y="2362200"/>
            <a:ext cx="4191000" cy="3879850"/>
          </a:xfrm>
        </p:spPr>
        <p:txBody>
          <a:bodyPr/>
          <a:lstStyle/>
          <a:p>
            <a:pPr eaLnBrk="1" hangingPunct="1"/>
            <a:r>
              <a:rPr lang="en-US" sz="2500" smtClean="0"/>
              <a:t>A network is simply a group of two or more computers linked together.</a:t>
            </a:r>
          </a:p>
          <a:p>
            <a:pPr eaLnBrk="1" hangingPunct="1"/>
            <a:r>
              <a:rPr lang="en-US" sz="2500" smtClean="0"/>
              <a:t>Digital, mobile, and standard telephones are supported through the Public Switched Telephone Network (PSTN).</a:t>
            </a:r>
          </a:p>
          <a:p>
            <a:pPr eaLnBrk="1" hangingPunct="1"/>
            <a:endParaRPr lang="en-US" smtClean="0"/>
          </a:p>
          <a:p>
            <a:pPr eaLnBrk="1" hangingPunct="1"/>
            <a:endParaRPr lang="en-US" smtClean="0"/>
          </a:p>
        </p:txBody>
      </p:sp>
      <p:pic>
        <p:nvPicPr>
          <p:cNvPr id="23555" name="Content Placeholder 2"/>
          <p:cNvPicPr>
            <a:picLocks noGrp="1" noChangeAspect="1"/>
          </p:cNvPicPr>
          <p:nvPr>
            <p:ph sz="half" idx="2"/>
          </p:nvPr>
        </p:nvPicPr>
        <p:blipFill>
          <a:blip r:embed="rId2" cstate="print"/>
          <a:srcRect/>
          <a:stretch>
            <a:fillRect/>
          </a:stretch>
        </p:blipFill>
        <p:spPr>
          <a:xfrm>
            <a:off x="5105400" y="2362200"/>
            <a:ext cx="2949575" cy="3897313"/>
          </a:xfrm>
        </p:spPr>
      </p:pic>
      <p:sp>
        <p:nvSpPr>
          <p:cNvPr id="23556" name="Rectangle 13"/>
          <p:cNvSpPr>
            <a:spLocks noGrp="1" noChangeArrowheads="1"/>
          </p:cNvSpPr>
          <p:nvPr>
            <p:ph type="sldNum" sz="quarter" idx="10"/>
          </p:nvPr>
        </p:nvSpPr>
        <p:spPr>
          <a:noFill/>
        </p:spPr>
        <p:txBody>
          <a:bodyPr/>
          <a:lstStyle/>
          <a:p>
            <a:fld id="{72C09DF2-B911-42FB-B9A9-126C12C5DD19}"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355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FF9DC8D-C9D6-418C-8D88-C32E4FE1DC66}" type="slidenum">
              <a:rPr lang="en-US" sz="2600" b="1">
                <a:solidFill>
                  <a:schemeClr val="bg1"/>
                </a:solidFill>
              </a:rPr>
              <a:pPr/>
              <a:t>6</a:t>
            </a:fld>
            <a:endParaRPr lang="en-US" sz="2600" b="1">
              <a:solidFill>
                <a:schemeClr val="bg1"/>
              </a:solidFill>
            </a:endParaRPr>
          </a:p>
        </p:txBody>
      </p:sp>
      <p:sp>
        <p:nvSpPr>
          <p:cNvPr id="2355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FA5D904-46E9-4AB1-BAEE-53602F7149FB}" type="slidenum">
              <a:rPr lang="en-US" sz="2600" b="1">
                <a:solidFill>
                  <a:schemeClr val="bg1"/>
                </a:solidFill>
              </a:rPr>
              <a:pPr/>
              <a:t>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11B4F430-315B-4BE2-83F4-FEB7BE051D07}"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F081893-34B9-46F7-9F55-8445A9DE1199}" type="slidenum">
              <a:rPr lang="en-US" sz="2600" b="1">
                <a:solidFill>
                  <a:schemeClr val="bg1"/>
                </a:solidFill>
              </a:rPr>
              <a:pPr/>
              <a:t>7</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7F05D19-A2A4-4C50-80C1-8F2D303A3AD8}" type="slidenum">
              <a:rPr lang="en-US" sz="2600" b="1">
                <a:solidFill>
                  <a:schemeClr val="bg1"/>
                </a:solidFill>
              </a:rPr>
              <a:pPr/>
              <a:t>7</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a:t>Identifying the Benefits of a Network</a:t>
            </a:r>
          </a:p>
        </p:txBody>
      </p:sp>
      <p:sp>
        <p:nvSpPr>
          <p:cNvPr id="24581" name="Rectangle 3"/>
          <p:cNvSpPr>
            <a:spLocks noGrp="1" noChangeArrowheads="1"/>
          </p:cNvSpPr>
          <p:nvPr>
            <p:ph type="body" idx="1"/>
          </p:nvPr>
        </p:nvSpPr>
        <p:spPr>
          <a:xfrm>
            <a:off x="838200" y="2362200"/>
            <a:ext cx="7693025" cy="3962400"/>
          </a:xfrm>
        </p:spPr>
        <p:txBody>
          <a:bodyPr/>
          <a:lstStyle/>
          <a:p>
            <a:pPr eaLnBrk="1" hangingPunct="1"/>
            <a:r>
              <a:rPr lang="en-US" smtClean="0"/>
              <a:t>A network like the Internet provides instant communication. Other benefits include:</a:t>
            </a:r>
          </a:p>
          <a:p>
            <a:pPr lvl="1" eaLnBrk="1" hangingPunct="1"/>
            <a:r>
              <a:rPr lang="en-US" smtClean="0"/>
              <a:t>Information sharing</a:t>
            </a:r>
          </a:p>
          <a:p>
            <a:pPr lvl="1" eaLnBrk="1" hangingPunct="1"/>
            <a:r>
              <a:rPr lang="en-US" smtClean="0"/>
              <a:t>Collaborative environment</a:t>
            </a:r>
          </a:p>
          <a:p>
            <a:pPr lvl="1" eaLnBrk="1" hangingPunct="1"/>
            <a:r>
              <a:rPr lang="en-US" smtClean="0"/>
              <a:t>Hardware sharing</a:t>
            </a:r>
          </a:p>
          <a:p>
            <a:pPr lvl="1" eaLnBrk="1" hangingPunct="1"/>
            <a:r>
              <a:rPr lang="en-US" smtClean="0"/>
              <a:t>Software sharing</a:t>
            </a:r>
          </a:p>
          <a:p>
            <a:pPr lvl="1" eaLnBrk="1" hangingPunct="1"/>
            <a:r>
              <a:rPr lang="en-US" smtClean="0"/>
              <a:t>Enhanced communication</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97D002E2-8DB9-4933-9020-8287D92FB5A6}"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68CD1D7-DA8A-404A-BA6E-2479E16369CE}" type="slidenum">
              <a:rPr lang="en-US" sz="2600" b="1">
                <a:solidFill>
                  <a:schemeClr val="bg1"/>
                </a:solidFill>
              </a:rPr>
              <a:pPr/>
              <a:t>8</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13EA670-B6BF-44FC-A3DD-5CCD89DBD5EC}" type="slidenum">
              <a:rPr lang="en-US" sz="2600" b="1">
                <a:solidFill>
                  <a:schemeClr val="bg1"/>
                </a:solidFill>
              </a:rPr>
              <a:pPr/>
              <a:t>8</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Evaluating the Risks of Networked</a:t>
            </a:r>
            <a:br>
              <a:rPr lang="en-US"/>
            </a:br>
            <a:r>
              <a:rPr lang="en-US"/>
              <a:t>Computing</a:t>
            </a:r>
          </a:p>
        </p:txBody>
      </p:sp>
      <p:sp>
        <p:nvSpPr>
          <p:cNvPr id="25605" name="Rectangle 3"/>
          <p:cNvSpPr>
            <a:spLocks noGrp="1" noChangeArrowheads="1"/>
          </p:cNvSpPr>
          <p:nvPr>
            <p:ph type="body" idx="1"/>
          </p:nvPr>
        </p:nvSpPr>
        <p:spPr>
          <a:xfrm>
            <a:off x="838200" y="2362200"/>
            <a:ext cx="7924800" cy="4038600"/>
          </a:xfrm>
        </p:spPr>
        <p:txBody>
          <a:bodyPr/>
          <a:lstStyle/>
          <a:p>
            <a:r>
              <a:rPr lang="en-US" smtClean="0"/>
              <a:t>The security of a computer network is challenged every day by equipment malfunctions, system failures, computer hackers, and virus attacks.</a:t>
            </a:r>
          </a:p>
          <a:p>
            <a:r>
              <a:rPr lang="en-US" smtClean="0"/>
              <a:t>Equipment malfunctions and system failures can be caused by natural disasters such as floods or storms, fires, and electrical disturbances such as brownouts or blackouts.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77705494-55B2-4AB0-BFE5-507DF0C022F7}"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66B719D-62A8-412B-A2AD-B6F2E4CBB213}" type="slidenum">
              <a:rPr lang="en-US" sz="2600" b="1">
                <a:solidFill>
                  <a:schemeClr val="bg1"/>
                </a:solidFill>
              </a:rPr>
              <a:pPr/>
              <a:t>9</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B7AEB1B-6911-4B3E-81B2-9AFE07AEF038}" type="slidenum">
              <a:rPr lang="en-US" sz="2600" b="1">
                <a:solidFill>
                  <a:schemeClr val="bg1"/>
                </a:solidFill>
              </a:rPr>
              <a:pPr/>
              <a:t>9</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a:t>Evaluating the Risks of Networked</a:t>
            </a:r>
            <a:br>
              <a:rPr lang="en-US"/>
            </a:br>
            <a:r>
              <a:rPr lang="en-US"/>
              <a:t>Computing (continued)</a:t>
            </a:r>
          </a:p>
        </p:txBody>
      </p:sp>
      <p:sp>
        <p:nvSpPr>
          <p:cNvPr id="26629" name="Rectangle 3"/>
          <p:cNvSpPr>
            <a:spLocks noGrp="1" noChangeArrowheads="1"/>
          </p:cNvSpPr>
          <p:nvPr>
            <p:ph type="body" idx="1"/>
          </p:nvPr>
        </p:nvSpPr>
        <p:spPr>
          <a:xfrm>
            <a:off x="838200" y="2362200"/>
            <a:ext cx="7693025" cy="3962400"/>
          </a:xfrm>
        </p:spPr>
        <p:txBody>
          <a:bodyPr/>
          <a:lstStyle/>
          <a:p>
            <a:r>
              <a:rPr lang="en-US" smtClean="0"/>
              <a:t>Other disadvantages of networks include:</a:t>
            </a:r>
          </a:p>
          <a:p>
            <a:pPr lvl="1"/>
            <a:r>
              <a:rPr lang="en-US" smtClean="0"/>
              <a:t>Individual loss of autonomy</a:t>
            </a:r>
          </a:p>
          <a:p>
            <a:pPr lvl="1"/>
            <a:r>
              <a:rPr lang="en-US" smtClean="0"/>
              <a:t>Malicious code</a:t>
            </a:r>
          </a:p>
          <a:p>
            <a:pPr lvl="1"/>
            <a:r>
              <a:rPr lang="en-US" smtClean="0"/>
              <a:t>Network faults</a:t>
            </a:r>
          </a:p>
          <a:p>
            <a:pPr lvl="1"/>
            <a:r>
              <a:rPr lang="en-US" smtClean="0"/>
              <a:t>Setup and management costs</a:t>
            </a:r>
          </a:p>
          <a:p>
            <a:pPr lvl="1"/>
            <a:r>
              <a:rPr lang="en-US" smtClean="0"/>
              <a:t>Lack  of privacy</a:t>
            </a:r>
          </a:p>
          <a:p>
            <a:pPr eaLnBrk="1" hangingPunct="1"/>
            <a:endParaRPr lang="en-US"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9059</TotalTime>
  <Words>986</Words>
  <Application>Microsoft Office PowerPoint</Application>
  <PresentationFormat>On-screen Show (4:3)</PresentationFormat>
  <Paragraphs>184</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ＭＳ Ｐゴシック</vt:lpstr>
      <vt:lpstr>Arial</vt:lpstr>
      <vt:lpstr>Times New Roman</vt:lpstr>
      <vt:lpstr>Wingdings</vt:lpstr>
      <vt:lpstr>Capsules</vt:lpstr>
      <vt:lpstr>Lesson 25 Network Fundamentals </vt:lpstr>
      <vt:lpstr>Objectives</vt:lpstr>
      <vt:lpstr>Vocabulary</vt:lpstr>
      <vt:lpstr>Vocabulary (continued)</vt:lpstr>
      <vt:lpstr>Vocabulary (continued)</vt:lpstr>
      <vt:lpstr>Introducing Networks</vt:lpstr>
      <vt:lpstr>Identifying the Benefits of a Network</vt:lpstr>
      <vt:lpstr>Evaluating the Risks of Networked Computing</vt:lpstr>
      <vt:lpstr>Evaluating the Risks of Networked Computing (continued)</vt:lpstr>
      <vt:lpstr>Identifying Client/Server Networks</vt:lpstr>
      <vt:lpstr>Identifying Network Types</vt:lpstr>
      <vt:lpstr>Identifying Network Types (continued)</vt:lpstr>
      <vt:lpstr>Understanding Network Communications</vt:lpstr>
      <vt:lpstr>Resolving Network Security Issues</vt:lpstr>
      <vt:lpstr>Resolving Network Security Issues (continued)</vt:lpstr>
      <vt:lpstr>Resolving Network Security Issues (continued)</vt:lpstr>
      <vt:lpstr>Summary</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Joel Landy</cp:lastModifiedBy>
  <cp:revision>232</cp:revision>
  <dcterms:created xsi:type="dcterms:W3CDTF">2001-06-11T01:47:29Z</dcterms:created>
  <dcterms:modified xsi:type="dcterms:W3CDTF">2018-11-21T18:40:30Z</dcterms:modified>
</cp:coreProperties>
</file>